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0" r:id="rId3"/>
    <p:sldId id="311" r:id="rId4"/>
    <p:sldId id="341" r:id="rId5"/>
    <p:sldId id="342" r:id="rId6"/>
    <p:sldId id="344" r:id="rId7"/>
    <p:sldId id="345" r:id="rId8"/>
    <p:sldId id="343" r:id="rId9"/>
    <p:sldId id="352" r:id="rId10"/>
    <p:sldId id="357" r:id="rId11"/>
    <p:sldId id="353" r:id="rId12"/>
    <p:sldId id="354" r:id="rId13"/>
    <p:sldId id="355" r:id="rId14"/>
    <p:sldId id="356" r:id="rId15"/>
    <p:sldId id="346" r:id="rId16"/>
    <p:sldId id="351" r:id="rId17"/>
    <p:sldId id="348" r:id="rId18"/>
    <p:sldId id="350" r:id="rId19"/>
    <p:sldId id="35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>
        <p:scale>
          <a:sx n="96" d="100"/>
          <a:sy n="96" d="100"/>
        </p:scale>
        <p:origin x="-178" y="-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0328-1A0E-4971-8575-381FDC404F6C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122C-B198-41A7-A3AA-DFEFAB0B6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544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0328-1A0E-4971-8575-381FDC404F6C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122C-B198-41A7-A3AA-DFEFAB0B6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073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0328-1A0E-4971-8575-381FDC404F6C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122C-B198-41A7-A3AA-DFEFAB0B6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343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0328-1A0E-4971-8575-381FDC404F6C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122C-B198-41A7-A3AA-DFEFAB0B6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053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0328-1A0E-4971-8575-381FDC404F6C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122C-B198-41A7-A3AA-DFEFAB0B6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633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0328-1A0E-4971-8575-381FDC404F6C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122C-B198-41A7-A3AA-DFEFAB0B6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976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0328-1A0E-4971-8575-381FDC404F6C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122C-B198-41A7-A3AA-DFEFAB0B6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610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0328-1A0E-4971-8575-381FDC404F6C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122C-B198-41A7-A3AA-DFEFAB0B6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0328-1A0E-4971-8575-381FDC404F6C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122C-B198-41A7-A3AA-DFEFAB0B6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373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0328-1A0E-4971-8575-381FDC404F6C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122C-B198-41A7-A3AA-DFEFAB0B6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050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0328-1A0E-4971-8575-381FDC404F6C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122C-B198-41A7-A3AA-DFEFAB0B6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701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30328-1A0E-4971-8575-381FDC404F6C}" type="datetimeFigureOut">
              <a:rPr lang="en-US" smtClean="0"/>
              <a:t>7/10/2020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2122C-B198-41A7-A3AA-DFEFAB0B6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951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solidFill>
                  <a:schemeClr val="bg1"/>
                </a:solidFill>
                <a:latin typeface="BankGothic Lt L2" panose="020B0607020203060204" pitchFamily="34" charset="-18"/>
              </a:rPr>
              <a:t>Inżynieria materiałowa</a:t>
            </a:r>
            <a:br>
              <a:rPr lang="pl-PL" dirty="0">
                <a:solidFill>
                  <a:schemeClr val="bg1"/>
                </a:solidFill>
                <a:latin typeface="BankGothic Lt L2" panose="020B0607020203060204" pitchFamily="34" charset="-18"/>
              </a:rPr>
            </a:br>
            <a:r>
              <a:rPr lang="pl-PL" dirty="0" smtClean="0">
                <a:solidFill>
                  <a:schemeClr val="bg1"/>
                </a:solidFill>
                <a:latin typeface="BankGothic Lt L2" panose="020B0607020203060204" pitchFamily="34" charset="-18"/>
              </a:rPr>
              <a:t>w</a:t>
            </a:r>
            <a:r>
              <a:rPr lang="pl-PL" dirty="0">
                <a:solidFill>
                  <a:schemeClr val="bg1"/>
                </a:solidFill>
                <a:latin typeface="BankGothic Lt L2" panose="020B0607020203060204" pitchFamily="34" charset="-18"/>
              </a:rPr>
              <a:t/>
            </a:r>
            <a:br>
              <a:rPr lang="pl-PL" dirty="0">
                <a:solidFill>
                  <a:schemeClr val="bg1"/>
                </a:solidFill>
                <a:latin typeface="BankGothic Lt L2" panose="020B0607020203060204" pitchFamily="34" charset="-18"/>
              </a:rPr>
            </a:br>
            <a:r>
              <a:rPr lang="pl-PL" dirty="0" smtClean="0">
                <a:solidFill>
                  <a:schemeClr val="bg1"/>
                </a:solidFill>
                <a:latin typeface="BankGothic Lt L2" panose="020B0607020203060204" pitchFamily="34" charset="-18"/>
              </a:rPr>
              <a:t>przestrzeni </a:t>
            </a:r>
            <a:r>
              <a:rPr lang="pl-PL" dirty="0">
                <a:solidFill>
                  <a:schemeClr val="bg1"/>
                </a:solidFill>
                <a:latin typeface="BankGothic Lt L2" panose="020B0607020203060204" pitchFamily="34" charset="-18"/>
              </a:rPr>
              <a:t>kosmicznej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3042043"/>
          </a:xfrm>
        </p:spPr>
        <p:txBody>
          <a:bodyPr>
            <a:normAutofit lnSpcReduction="10000"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Mirosław Stygar</a:t>
            </a:r>
          </a:p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Akademia Górniczo-Hutnicza im. St. Staszica w Krakowie</a:t>
            </a:r>
          </a:p>
          <a:p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pl-PL" dirty="0">
                <a:solidFill>
                  <a:schemeClr val="bg1"/>
                </a:solidFill>
                <a:latin typeface="Century Gothic" panose="020B0502020202020204" pitchFamily="34" charset="0"/>
              </a:rPr>
              <a:t>X LETNIA SZKOŁA</a:t>
            </a:r>
          </a:p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POLSKIEGO </a:t>
            </a:r>
            <a:r>
              <a:rPr lang="pl-PL" dirty="0">
                <a:solidFill>
                  <a:schemeClr val="bg1"/>
                </a:solidFill>
                <a:latin typeface="Century Gothic" panose="020B0502020202020204" pitchFamily="34" charset="0"/>
              </a:rPr>
              <a:t>ODDZIAŁU EAAE</a:t>
            </a:r>
          </a:p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Radocyna </a:t>
            </a:r>
            <a:r>
              <a:rPr lang="pl-PL" dirty="0">
                <a:solidFill>
                  <a:schemeClr val="bg1"/>
                </a:solidFill>
                <a:latin typeface="Century Gothic" panose="020B0502020202020204" pitchFamily="34" charset="0"/>
              </a:rPr>
              <a:t>1 - 6 lipca 2020</a:t>
            </a:r>
            <a:endParaRPr lang="pl-PL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pl-PL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08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Materiały inżynierskie dla przestrzeni kosmicznej – materiały do ogniw paliwowych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15050"/>
            <a:ext cx="5367130" cy="2528351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277" y="2474700"/>
            <a:ext cx="6498277" cy="423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6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Materiały inżynierskie dla przestrzeni kosmicznej – kontrola termiczna pasywna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5883965" y="1825624"/>
            <a:ext cx="5685183" cy="44862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FontTx/>
              <a:buChar char="-"/>
            </a:pP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W</a:t>
            </a: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ielowarstwowe materiały 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izolacyjne (MLI) </a:t>
            </a: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– zbudowane z 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wielu równoległych ekranów radiacyjnych o niskiej emisyjności i oddzielających je od siebie przekładek </a:t>
            </a: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(zwykle 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cienkich folii </a:t>
            </a: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polimerowych, siatek 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z </a:t>
            </a: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osadzonym z fazy gazowej metalami 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po jednej lub obu stronach, oddzielonych lekkimi materiałami o niskim przewodnictwie cieplnym</a:t>
            </a: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  <a:endParaRPr lang="pl-PL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4" t="1277" r="2017"/>
          <a:stretch/>
        </p:blipFill>
        <p:spPr>
          <a:xfrm>
            <a:off x="2067340" y="1858618"/>
            <a:ext cx="3637721" cy="456061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13" y="2017645"/>
            <a:ext cx="2078265" cy="277271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885458"/>
            <a:ext cx="1772478" cy="174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7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Materiały inżynierskie dla przestrzeni kosmicznej – kontrola termiczna aktywna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5883965" y="1825624"/>
            <a:ext cx="5685183" cy="44862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FontTx/>
              <a:buChar char="-"/>
            </a:pP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termostatycznie sterowane oporowe grzejniki elektryczne, 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aby utrzymać temperaturę sprzętu powyżej dolnej granicy </a:t>
            </a: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eksploatacji w dalekich misjach kosmicznych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p</a:t>
            </a: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ętle z cieczami chłodzącymi lub grzewczymi 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s</a:t>
            </a: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zczeliny 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(które zmieniają zdolność oddawania ciepła do przestrzeni w zależności od temperatury)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lodówki 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termoelektryczne</a:t>
            </a:r>
          </a:p>
        </p:txBody>
      </p:sp>
      <p:pic>
        <p:nvPicPr>
          <p:cNvPr id="8" name="Picture 13" descr="Znalezione obrazy dla zapytania: Radia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841" y="3942935"/>
            <a:ext cx="3511550" cy="263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Znalezione obrazy dla zapytania: fluid loop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62" y="1825624"/>
            <a:ext cx="3286623" cy="2299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https://upload.wikimedia.org/wikipedia/commons/thumb/a/a2/Peltierelement.png/1920px-Peltierelemen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785" y="2196997"/>
            <a:ext cx="2618141" cy="1439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749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Materiały inżynierskie dla przestrzeni kosmicznej – wiele, wiele innych...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Picture 6" descr="Znalezione obrazy dla zapytania: louvers spacecraf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05" y="4339672"/>
            <a:ext cx="333375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ostokąt 3"/>
          <p:cNvSpPr/>
          <p:nvPr/>
        </p:nvSpPr>
        <p:spPr>
          <a:xfrm>
            <a:off x="3659012" y="6265865"/>
            <a:ext cx="23920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Century Gothic" panose="020B0502020202020204" pitchFamily="34" charset="0"/>
              </a:rPr>
              <a:t>K</a:t>
            </a:r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osmiczne „żaluzje”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1" name="Picture 5" descr="https://upload.wikimedia.org/wikipedia/commons/thumb/2/2f/Thermal_protection_system_inspections_from_ISS_-_Shuttle_nose.jpg/1920px-Thermal_protection_system_inspections_from_ISS_-_Shuttle_nose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03435" y="1800019"/>
            <a:ext cx="4269892" cy="2830140"/>
          </a:xfrm>
          <a:noFill/>
        </p:spPr>
      </p:pic>
      <p:sp>
        <p:nvSpPr>
          <p:cNvPr id="9" name="Prostokąt 8"/>
          <p:cNvSpPr/>
          <p:nvPr/>
        </p:nvSpPr>
        <p:spPr>
          <a:xfrm>
            <a:off x="5930348" y="473949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Osłony termiczne - chroniące </a:t>
            </a:r>
            <a:r>
              <a:rPr lang="pl-PL" dirty="0">
                <a:solidFill>
                  <a:schemeClr val="bg1"/>
                </a:solidFill>
                <a:latin typeface="Century Gothic" panose="020B0502020202020204" pitchFamily="34" charset="0"/>
              </a:rPr>
              <a:t>statek kosmiczny przed ekstremalnymi temperaturami przekraczającymi 2000˚C podczas </a:t>
            </a:r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 </a:t>
            </a:r>
            <a:r>
              <a:rPr lang="pl-PL" dirty="0">
                <a:solidFill>
                  <a:schemeClr val="bg1"/>
                </a:solidFill>
                <a:latin typeface="Century Gothic" panose="020B0502020202020204" pitchFamily="34" charset="0"/>
              </a:rPr>
              <a:t>atmosferę ziemską</a:t>
            </a: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066" y="1800019"/>
            <a:ext cx="3538745" cy="2369245"/>
          </a:xfrm>
          <a:prstGeom prst="rect">
            <a:avLst/>
          </a:prstGeom>
        </p:spPr>
      </p:pic>
      <p:sp>
        <p:nvSpPr>
          <p:cNvPr id="13" name="Prostokąt 12"/>
          <p:cNvSpPr/>
          <p:nvPr/>
        </p:nvSpPr>
        <p:spPr>
          <a:xfrm>
            <a:off x="224805" y="1690688"/>
            <a:ext cx="30749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Radioizotopowe generatory termoelektryczne (najczęściej zawierające Pu-238)</a:t>
            </a:r>
            <a:endParaRPr lang="pl-PL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75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Materiały inżynierskie dla przestrzeni kosmicznej – i jeszcze inne...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6809716" y="6160772"/>
            <a:ext cx="2895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Materiały kompozytowe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5930348" y="473949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Szkła krzemowe, szafirowe i inne 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224805" y="1690688"/>
            <a:ext cx="30749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20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Nomex</a:t>
            </a: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– izolator termiczny</a:t>
            </a:r>
            <a:endParaRPr lang="pl-PL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88"/>
          <a:stretch/>
        </p:blipFill>
        <p:spPr bwMode="auto">
          <a:xfrm>
            <a:off x="3395388" y="1690688"/>
            <a:ext cx="3313526" cy="253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7" t="2801" r="7656" b="11071"/>
          <a:stretch/>
        </p:blipFill>
        <p:spPr>
          <a:xfrm>
            <a:off x="7921969" y="1638481"/>
            <a:ext cx="4045226" cy="310100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" t="3309" r="1824" b="5431"/>
          <a:stretch/>
        </p:blipFill>
        <p:spPr bwMode="auto">
          <a:xfrm>
            <a:off x="406778" y="4538698"/>
            <a:ext cx="6251953" cy="203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450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Materiały inżynierskie dla przestrzeni kosmicznej – dlaczego je badamy?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636" y="1825624"/>
            <a:ext cx="6901070" cy="4309466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26" y="2683567"/>
            <a:ext cx="4414076" cy="384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24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315" y="1825624"/>
            <a:ext cx="7835392" cy="4407408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Materiały inżynierskie dla przestrzeni kosmicznej – dlaczego je badamy?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78" y="2187913"/>
            <a:ext cx="3982278" cy="368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76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Materiały inżynierskie dla przestrzeni kosmicznej – dlaczego je badamy?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2" descr="MARSHA by AI SpaceFactor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314" y="1825624"/>
            <a:ext cx="7835392" cy="430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17" y="2683566"/>
            <a:ext cx="4563783" cy="272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43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ew asteroid mining law being drafted in Luxembourg | Luxembourg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314" y="1825624"/>
            <a:ext cx="7835392" cy="440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17" y="2683566"/>
            <a:ext cx="4563783" cy="3043473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Materiały inżynierskie dla przestrzeni kosmicznej – dlaczego je badamy?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19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5561" y="5744743"/>
            <a:ext cx="7202557" cy="9374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5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Dziękuję za uwagę </a:t>
            </a:r>
            <a:r>
              <a:rPr lang="pl-PL" sz="5400" dirty="0" smtClean="0">
                <a:solidFill>
                  <a:schemeClr val="bg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</a:t>
            </a:r>
            <a:endParaRPr lang="pl-PL" sz="5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86" y="226502"/>
            <a:ext cx="7598677" cy="5065785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61" y="226502"/>
            <a:ext cx="2837481" cy="506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12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Era kosmiczna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6119191" cy="4351338"/>
          </a:xfrm>
        </p:spPr>
        <p:txBody>
          <a:bodyPr/>
          <a:lstStyle/>
          <a:p>
            <a:pPr marL="0" indent="0" algn="r">
              <a:buNone/>
            </a:pPr>
            <a:r>
              <a:rPr lang="pl-PL" dirty="0">
                <a:solidFill>
                  <a:schemeClr val="bg1"/>
                </a:solidFill>
                <a:latin typeface="Century Gothic" panose="020B0502020202020204" pitchFamily="34" charset="0"/>
              </a:rPr>
              <a:t>4 października 1957 r. </a:t>
            </a:r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wraz </a:t>
            </a:r>
            <a:b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z </a:t>
            </a:r>
            <a:r>
              <a:rPr lang="pl-PL" dirty="0">
                <a:solidFill>
                  <a:schemeClr val="bg1"/>
                </a:solidFill>
                <a:latin typeface="Century Gothic" panose="020B0502020202020204" pitchFamily="34" charset="0"/>
              </a:rPr>
              <a:t>wystrzeleniem Sputnika 1 </a:t>
            </a:r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- </a:t>
            </a:r>
            <a:r>
              <a:rPr lang="pl-PL" dirty="0">
                <a:solidFill>
                  <a:schemeClr val="bg1"/>
                </a:solidFill>
                <a:latin typeface="Century Gothic" panose="020B0502020202020204" pitchFamily="34" charset="0"/>
              </a:rPr>
              <a:t>pierwszego sztucznego satelity Ziemi </a:t>
            </a:r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– określa się jako oficjalny początek ery kosmicznej. Wywołał on wyścig kosmiczny pomiędzy </a:t>
            </a:r>
            <a:r>
              <a:rPr lang="pl-PL" dirty="0">
                <a:solidFill>
                  <a:schemeClr val="bg1"/>
                </a:solidFill>
                <a:latin typeface="Century Gothic" panose="020B0502020202020204" pitchFamily="34" charset="0"/>
              </a:rPr>
              <a:t>dwoma </a:t>
            </a:r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supermocarstwami.</a:t>
            </a:r>
            <a:endParaRPr lang="en-US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692" y="139148"/>
            <a:ext cx="4263117" cy="658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0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Materiały w przestrzeni kosmicznej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Urządzenia oraz wyposażenie pracujące w przestrzeni kosmicznej budowane są z wyjątkowych materiałów, zaś te muszą wykazywać się odpornością na szereg czynników niespotykanych w warunkach ziemskich, m.in.: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- warunki obniżonego ciśnienia atmosferycznego / próżni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- cykliczne i ekstremalne zmiany temperatury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- wysokoenergetyczne promieniowanie kosmiczne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zmienne i ekstremalne warunki zmian pola magnetycznego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 inne...</a:t>
            </a:r>
          </a:p>
          <a:p>
            <a:pPr marL="0" indent="0">
              <a:lnSpc>
                <a:spcPct val="120000"/>
              </a:lnSpc>
              <a:buNone/>
            </a:pP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Dodatkowo, wymienione i inne efekty występują synergicznie – projektowanie materiałów musi uwzględniać szereg zjawisk, a także interakcje pomiędzy nimi.</a:t>
            </a:r>
            <a:endParaRPr lang="en-US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0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Wybór materiałów do pracy </a:t>
            </a:r>
            <a:b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 przestrzeni kosmicznej – kryteria doboru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5045765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- Właściwości 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materiałów</a:t>
            </a:r>
            <a:b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- Czynniki 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środowiskowe</a:t>
            </a:r>
            <a:b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- Możliwości wytwarzania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- Dostępność</a:t>
            </a:r>
            <a:b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- Przystępność</a:t>
            </a:r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5883965" y="1825624"/>
            <a:ext cx="5045765" cy="44862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- Wysoka wytrzymałość mechaniczna</a:t>
            </a:r>
            <a:b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- Wytrzymałość na kruche pękanie oraz płynięcie</a:t>
            </a:r>
            <a:b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- Niezmienność właściwości w szerokim zakresie temperaturowym</a:t>
            </a:r>
            <a:b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- Niewielka masa</a:t>
            </a:r>
            <a:b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- Odporność na rożne rodzaje korozji</a:t>
            </a:r>
            <a:b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- Izotropowość właściwości (albo wręcz przeciwnie – kontrolowana anizotropia)</a:t>
            </a:r>
            <a:b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- Długi i znany czas eksploatacji</a:t>
            </a:r>
            <a:b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- Powtarzalność w procesie otrzymywania</a:t>
            </a: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52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Jak testuje się materiały do zastosowań w przestrzeni kosmicznej?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5883965" y="1825624"/>
            <a:ext cx="5045765" cy="44862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Finalne testy wytrzymałościowe wykonuje się w przestrzeni kosmicznej – za ich przygotowanie oraz analizę wyników odpowiada jednostka organizacyjna NASA.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Najsłynniejszym testem tego typu był eksperyment </a:t>
            </a:r>
            <a:r>
              <a:rPr lang="pl-PL" sz="20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Long</a:t>
            </a: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pl-PL" sz="2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Duration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pl-PL" sz="2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Exposure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pl-PL" sz="2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Facility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 (LDEF) </a:t>
            </a: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– element w 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kształcie cylindra wielkości </a:t>
            </a: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autobusu. Trwał ponad 5.5 roku i 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okrążył w tym czasie Ziemię 32 </a:t>
            </a: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422.</a:t>
            </a:r>
            <a:endParaRPr lang="pl-PL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87548"/>
            <a:ext cx="476250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94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Jak testuje się materiały do zastosowań w przestrzeni kosmicznej?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5883965" y="1825624"/>
            <a:ext cx="5045765" cy="44862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Na 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Ziemi tlen, którym oddychamy, składa się z dwóch atomów tlenu (O</a:t>
            </a:r>
            <a:r>
              <a:rPr lang="pl-PL" sz="2000" baseline="-25000" dirty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), ale w przestrzeni promienie słoneczne rozkładają </a:t>
            </a: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na tlen 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atomowy, który jest nadal obecny na niskich orbitach </a:t>
            </a: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wokołoziemskich 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(LEO). Tlen atomowy może reagować z powierzchniami materiałów, powodując erozję materiałów takich jak polimery, powłoki. Ponadto promieniowanie może powodować kruchość i pękanie materiałów</a:t>
            </a: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87548"/>
            <a:ext cx="4762500" cy="3401785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872158" y="5469534"/>
            <a:ext cx="4694583" cy="1101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l-PL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Przykład eksperymentu materiałowego z 2018 roku wykonanego na Międzynarodowej </a:t>
            </a:r>
            <a:r>
              <a:rPr lang="pl-PL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Stacji Kosmicznej </a:t>
            </a:r>
            <a:r>
              <a:rPr lang="pl-PL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ISS </a:t>
            </a:r>
            <a:r>
              <a:rPr lang="pl-PL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w ramach projektu Materials International Space Station Experiment (MISSE</a:t>
            </a:r>
            <a:r>
              <a:rPr lang="pl-PL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)</a:t>
            </a:r>
            <a:endParaRPr lang="pl-PL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6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rotein and virus cryst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12319" y="1511061"/>
            <a:ext cx="3811893" cy="476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Wytwarzanie materiałów w przestrzeni kosmicznej – z kosmosu na Ziemię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5883966" y="1825624"/>
            <a:ext cx="4462670" cy="44862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 - </a:t>
            </a: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wzrost 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kryształów w warunkach </a:t>
            </a:r>
            <a:r>
              <a:rPr lang="pl-PL" sz="2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mikrograwitacji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 (w tym także kryształy substancji organicznych – białek, wirusów – np. </a:t>
            </a: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mozaiki tytoniu)</a:t>
            </a:r>
            <a:b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- </a:t>
            </a:r>
            <a:r>
              <a:rPr lang="pl-PL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otrzymywanie szkieł </a:t>
            </a: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metalicznych</a:t>
            </a:r>
            <a:b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- natychmiastowy </a:t>
            </a:r>
            <a:r>
              <a:rPr lang="pl-PL" sz="20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quenching</a:t>
            </a: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materiałów (stopy i tlenki wysokoentropowe)</a:t>
            </a:r>
            <a:b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- otrzymywanie materiałów ultra-czystych oraz z minimalnym zdefektowaniem sieci krystalicznej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288235" y="295609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96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Wytwarzanie materiałów w przestrzeni kosmicznej – z kosmosu na Ziemię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5883966" y="1825624"/>
            <a:ext cx="4462670" cy="44862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l-PL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Badaniom poddano </a:t>
            </a:r>
            <a:r>
              <a:rPr lang="pl-PL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dwa stopy w dwóch różnych piecach. W jednym umieszczono w kwarcowym naczyniu stop </a:t>
            </a:r>
            <a:r>
              <a:rPr lang="pl-PL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HgCdTe</a:t>
            </a:r>
            <a:r>
              <a:rPr lang="pl-PL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, który następnie roztopiono i skrystalizowano. W drugim sprawdzano krystalizację z fazy gazowej półprzewodników opartych na ołowiu, selenie i tellurze. Tu odparowaną mieszaninę krystalizowano na płytce. Utworzone w obu eksperymentach kryształy zbadano na Ziemi, gdzie okazało się, że wydajność ich uzyskiwania w kosmosie była znacznie wyższa – z 15 proc. wynik podniósł się do 50 proc. Oba typy półprzewodników były wykorzystywane przy budowie laserów działających w podczerwieni</a:t>
            </a:r>
            <a:r>
              <a:rPr lang="pl-PL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Prostokąt 3"/>
          <p:cNvSpPr/>
          <p:nvPr/>
        </p:nvSpPr>
        <p:spPr>
          <a:xfrm>
            <a:off x="872158" y="5469534"/>
            <a:ext cx="4694583" cy="843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l-PL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Eksperyment o nazwie „Syrena”, polegający na badaniu procesu narastania kryształów </a:t>
            </a:r>
            <a:r>
              <a:rPr lang="pl-PL" sz="1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HgCdTe</a:t>
            </a:r>
            <a:r>
              <a:rPr lang="pl-PL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 w warunkach braku ciążenia.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81" y="1987548"/>
            <a:ext cx="1325357" cy="1885948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267" y="4170356"/>
            <a:ext cx="1321071" cy="1958371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568231" y="1255149"/>
            <a:ext cx="3300069" cy="476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3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Materiały inżynierskie dla przestrzeni kosmicznej – materiały strukturalne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5883965" y="1825624"/>
            <a:ext cx="5685183" cy="44862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FontTx/>
              <a:buChar char="-"/>
            </a:pP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stopy aluminium – zastępstwo lekkich stopów z grupy Al-Mg ultralekkimi stopami Al-Li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kompozyty MMC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stopy z grupy nadstopów, stopy niobu etc.</a:t>
            </a:r>
          </a:p>
          <a:p>
            <a:pPr>
              <a:lnSpc>
                <a:spcPct val="120000"/>
              </a:lnSpc>
              <a:buFontTx/>
              <a:buChar char="-"/>
            </a:pPr>
            <a:endParaRPr lang="pl-PL" sz="200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41" y="4087435"/>
            <a:ext cx="7364895" cy="2581744"/>
          </a:xfrm>
          <a:prstGeom prst="rect">
            <a:avLst/>
          </a:prstGeom>
        </p:spPr>
      </p:pic>
      <p:sp>
        <p:nvSpPr>
          <p:cNvPr id="9" name="Symbol zastępczy zawartości 2"/>
          <p:cNvSpPr txBox="1">
            <a:spLocks/>
          </p:cNvSpPr>
          <p:nvPr/>
        </p:nvSpPr>
        <p:spPr>
          <a:xfrm>
            <a:off x="1066799" y="1825624"/>
            <a:ext cx="4618383" cy="44862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FontTx/>
              <a:buChar char="-"/>
            </a:pPr>
            <a:r>
              <a:rPr lang="pl-PL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klasyczne stopy żelaza, aluminium i inne mają bardzo niewielki udział w projektowanych elementach do zastosowań w przestrzeni kosmicznej</a:t>
            </a: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 rotWithShape="1">
          <a:blip r:embed="rId3"/>
          <a:srcRect l="14828" t="10425" r="14247" b="2946"/>
          <a:stretch/>
        </p:blipFill>
        <p:spPr>
          <a:xfrm>
            <a:off x="7977809" y="4087435"/>
            <a:ext cx="3790122" cy="260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72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1026</TotalTime>
  <Words>712</Words>
  <Application>Microsoft Office PowerPoint</Application>
  <PresentationFormat>Niestandardowy</PresentationFormat>
  <Paragraphs>60</Paragraphs>
  <Slides>19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0" baseType="lpstr">
      <vt:lpstr>Office Theme</vt:lpstr>
      <vt:lpstr>Inżynieria materiałowa w przestrzeni kosmicznej</vt:lpstr>
      <vt:lpstr>Era kosmiczna</vt:lpstr>
      <vt:lpstr>Materiały w przestrzeni kosmicznej</vt:lpstr>
      <vt:lpstr>Wybór materiałów do pracy  w przestrzeni kosmicznej – kryteria doboru</vt:lpstr>
      <vt:lpstr>Jak testuje się materiały do zastosowań w przestrzeni kosmicznej?</vt:lpstr>
      <vt:lpstr>Jak testuje się materiały do zastosowań w przestrzeni kosmicznej?</vt:lpstr>
      <vt:lpstr>Wytwarzanie materiałów w przestrzeni kosmicznej – z kosmosu na Ziemię</vt:lpstr>
      <vt:lpstr>Wytwarzanie materiałów w przestrzeni kosmicznej – z kosmosu na Ziemię</vt:lpstr>
      <vt:lpstr>Materiały inżynierskie dla przestrzeni kosmicznej – materiały strukturalne</vt:lpstr>
      <vt:lpstr>Materiały inżynierskie dla przestrzeni kosmicznej – materiały do ogniw paliwowych</vt:lpstr>
      <vt:lpstr>Materiały inżynierskie dla przestrzeni kosmicznej – kontrola termiczna pasywna</vt:lpstr>
      <vt:lpstr>Materiały inżynierskie dla przestrzeni kosmicznej – kontrola termiczna aktywna</vt:lpstr>
      <vt:lpstr>Materiały inżynierskie dla przestrzeni kosmicznej – wiele, wiele innych...</vt:lpstr>
      <vt:lpstr>Materiały inżynierskie dla przestrzeni kosmicznej – i jeszcze inne...</vt:lpstr>
      <vt:lpstr>Materiały inżynierskie dla przestrzeni kosmicznej – dlaczego je badamy?</vt:lpstr>
      <vt:lpstr>Materiały inżynierskie dla przestrzeni kosmicznej – dlaczego je badamy?</vt:lpstr>
      <vt:lpstr>Materiały inżynierskie dla przestrzeni kosmicznej – dlaczego je badamy?</vt:lpstr>
      <vt:lpstr>Materiały inżynierskie dla przestrzeni kosmicznej – dlaczego je badamy?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Commercialization and colonization of space</dc:title>
  <dc:creator>Patryk</dc:creator>
  <cp:lastModifiedBy>Robert Góra</cp:lastModifiedBy>
  <cp:revision>55</cp:revision>
  <dcterms:created xsi:type="dcterms:W3CDTF">2020-05-22T04:53:09Z</dcterms:created>
  <dcterms:modified xsi:type="dcterms:W3CDTF">2020-07-10T10:31:35Z</dcterms:modified>
</cp:coreProperties>
</file>